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256" r:id="rId5"/>
    <p:sldId id="257" r:id="rId6"/>
    <p:sldId id="258" r:id="rId7"/>
  </p:sldIdLst>
  <p:sldSz cx="9144000" cy="5143500" type="screen16x9"/>
  <p:notesSz cx="6800850" cy="9932988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stein&amp;Walthert MR PR" userId="4b910e53-34fc-4183-b9a8-cff2eed8b4b4" providerId="ADAL" clId="{4EF79C5E-AB3E-4CAF-8E20-A14D775E157D}"/>
    <pc:docChg chg="undo redo custSel modSld">
      <pc:chgData name="Amstein&amp;Walthert MR PR" userId="4b910e53-34fc-4183-b9a8-cff2eed8b4b4" providerId="ADAL" clId="{4EF79C5E-AB3E-4CAF-8E20-A14D775E157D}" dt="2026-01-13T14:42:51.092" v="404" actId="20577"/>
      <pc:docMkLst>
        <pc:docMk/>
      </pc:docMkLst>
      <pc:sldChg chg="addSp delSp modSp mod">
        <pc:chgData name="Amstein&amp;Walthert MR PR" userId="4b910e53-34fc-4183-b9a8-cff2eed8b4b4" providerId="ADAL" clId="{4EF79C5E-AB3E-4CAF-8E20-A14D775E157D}" dt="2026-01-13T14:42:51.092" v="404" actId="20577"/>
        <pc:sldMkLst>
          <pc:docMk/>
          <pc:sldMk cId="2969384943" sldId="256"/>
        </pc:sldMkLst>
        <pc:spChg chg="mod">
          <ac:chgData name="Amstein&amp;Walthert MR PR" userId="4b910e53-34fc-4183-b9a8-cff2eed8b4b4" providerId="ADAL" clId="{4EF79C5E-AB3E-4CAF-8E20-A14D775E157D}" dt="2026-01-13T14:39:28.470" v="316" actId="20577"/>
          <ac:spMkLst>
            <pc:docMk/>
            <pc:sldMk cId="2969384943" sldId="256"/>
            <ac:spMk id="23" creationId="{52081680-5D1B-69C4-009C-E47A8AE549A4}"/>
          </ac:spMkLst>
        </pc:spChg>
        <pc:spChg chg="mod">
          <ac:chgData name="Amstein&amp;Walthert MR PR" userId="4b910e53-34fc-4183-b9a8-cff2eed8b4b4" providerId="ADAL" clId="{4EF79C5E-AB3E-4CAF-8E20-A14D775E157D}" dt="2026-01-13T14:40:02.110" v="333" actId="20577"/>
          <ac:spMkLst>
            <pc:docMk/>
            <pc:sldMk cId="2969384943" sldId="256"/>
            <ac:spMk id="317" creationId="{6085DCBD-01BD-23D1-6F76-EFA48F5814A3}"/>
          </ac:spMkLst>
        </pc:spChg>
        <pc:spChg chg="mod">
          <ac:chgData name="Amstein&amp;Walthert MR PR" userId="4b910e53-34fc-4183-b9a8-cff2eed8b4b4" providerId="ADAL" clId="{4EF79C5E-AB3E-4CAF-8E20-A14D775E157D}" dt="2026-01-13T14:42:51.092" v="404" actId="20577"/>
          <ac:spMkLst>
            <pc:docMk/>
            <pc:sldMk cId="2969384943" sldId="256"/>
            <ac:spMk id="335" creationId="{6AEA2D24-7A0B-E1D6-0FD7-92E735D0D2C1}"/>
          </ac:spMkLst>
        </pc:spChg>
        <pc:spChg chg="mod">
          <ac:chgData name="Amstein&amp;Walthert MR PR" userId="4b910e53-34fc-4183-b9a8-cff2eed8b4b4" providerId="ADAL" clId="{4EF79C5E-AB3E-4CAF-8E20-A14D775E157D}" dt="2026-01-13T14:40:50.601" v="365" actId="20577"/>
          <ac:spMkLst>
            <pc:docMk/>
            <pc:sldMk cId="2969384943" sldId="256"/>
            <ac:spMk id="347" creationId="{4035FE4F-0337-2C42-0C39-E470352E2F11}"/>
          </ac:spMkLst>
        </pc:spChg>
        <pc:spChg chg="mod">
          <ac:chgData name="Amstein&amp;Walthert MR PR" userId="4b910e53-34fc-4183-b9a8-cff2eed8b4b4" providerId="ADAL" clId="{4EF79C5E-AB3E-4CAF-8E20-A14D775E157D}" dt="2026-01-13T14:41:14.355" v="381" actId="20577"/>
          <ac:spMkLst>
            <pc:docMk/>
            <pc:sldMk cId="2969384943" sldId="256"/>
            <ac:spMk id="359" creationId="{D383837C-EF05-62C3-CD41-6F38B9250B15}"/>
          </ac:spMkLst>
        </pc:spChg>
        <pc:grpChg chg="add del mod">
          <ac:chgData name="Amstein&amp;Walthert MR PR" userId="4b910e53-34fc-4183-b9a8-cff2eed8b4b4" providerId="ADAL" clId="{4EF79C5E-AB3E-4CAF-8E20-A14D775E157D}" dt="2026-01-13T14:28:03.325" v="264" actId="1076"/>
          <ac:grpSpMkLst>
            <pc:docMk/>
            <pc:sldMk cId="2969384943" sldId="256"/>
            <ac:grpSpMk id="358" creationId="{63DD0AD6-213F-E2A8-5755-ED352EF8C64C}"/>
          </ac:grpSpMkLst>
        </pc:grpChg>
        <pc:cxnChg chg="mod">
          <ac:chgData name="Amstein&amp;Walthert MR PR" userId="4b910e53-34fc-4183-b9a8-cff2eed8b4b4" providerId="ADAL" clId="{4EF79C5E-AB3E-4CAF-8E20-A14D775E157D}" dt="2026-01-13T14:26:49.652" v="238" actId="1076"/>
          <ac:cxnSpMkLst>
            <pc:docMk/>
            <pc:sldMk cId="2969384943" sldId="256"/>
            <ac:cxnSpMk id="336" creationId="{A69DE0BF-E87D-6EED-6589-1219D8AE4D57}"/>
          </ac:cxnSpMkLst>
        </pc:cxnChg>
        <pc:cxnChg chg="add del">
          <ac:chgData name="Amstein&amp;Walthert MR PR" userId="4b910e53-34fc-4183-b9a8-cff2eed8b4b4" providerId="ADAL" clId="{4EF79C5E-AB3E-4CAF-8E20-A14D775E157D}" dt="2026-01-13T14:25:16.604" v="202" actId="478"/>
          <ac:cxnSpMkLst>
            <pc:docMk/>
            <pc:sldMk cId="2969384943" sldId="256"/>
            <ac:cxnSpMk id="360" creationId="{908FDFED-80EB-968B-16C7-D0E8A2B40C4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8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2241" y="0"/>
            <a:ext cx="2947035" cy="4983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3D584-9408-4175-8207-EBD6E1710018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085" y="4780250"/>
            <a:ext cx="5440680" cy="39111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4615"/>
            <a:ext cx="2947035" cy="498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2241" y="9434615"/>
            <a:ext cx="2947035" cy="4983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CC352-B807-4454-A8A3-8D73733F7AF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5299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343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4855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255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2531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09135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9188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7710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63523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455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23103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429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208B4-0BCA-4905-869C-48BF1B315880}" type="datetimeFigureOut">
              <a:rPr lang="de-CH" smtClean="0"/>
              <a:t>13.01.2026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657F3-F109-451C-A201-E33015D3B355}" type="slidenum">
              <a:rPr lang="de-CH" smtClean="0"/>
              <a:t>‹Nr.›</a:t>
            </a:fld>
            <a:endParaRPr lang="de-CH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B84790E3-D1DD-6E0B-7694-36292FF7451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960931438"/>
              </p:ext>
            </p:ext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4" imgW="347" imgH="348" progId="TCLayout.ActiveDocument.1">
                  <p:embed/>
                </p:oleObj>
              </mc:Choice>
              <mc:Fallback>
                <p:oleObj name="think-cell Folie" r:id="rId14" imgW="347" imgH="348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B84790E3-D1DD-6E0B-7694-36292FF745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15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8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FFC578AC-8AC1-4FBD-924E-739BC8A65DD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93015868"/>
              </p:ext>
            </p:ext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47" imgH="348" progId="TCLayout.ActiveDocument.1">
                  <p:embed/>
                </p:oleObj>
              </mc:Choice>
              <mc:Fallback>
                <p:oleObj name="think-cell Folie" r:id="rId3" imgW="347" imgH="348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FFC578AC-8AC1-4FBD-924E-739BC8A65D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EB2A849C-36EB-4CDC-847D-C5AB2EB95F2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B66933E3-9EF6-4485-DC69-25F98C4F8D5D}"/>
              </a:ext>
            </a:extLst>
          </p:cNvPr>
          <p:cNvGrpSpPr/>
          <p:nvPr/>
        </p:nvGrpSpPr>
        <p:grpSpPr>
          <a:xfrm>
            <a:off x="756402" y="1283974"/>
            <a:ext cx="1424467" cy="2562240"/>
            <a:chOff x="5786651" y="3135485"/>
            <a:chExt cx="2579428" cy="5124479"/>
          </a:xfrm>
        </p:grpSpPr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52081680-5D1B-69C4-009C-E47A8AE549A4}"/>
                </a:ext>
              </a:extLst>
            </p:cNvPr>
            <p:cNvSpPr txBox="1"/>
            <p:nvPr/>
          </p:nvSpPr>
          <p:spPr>
            <a:xfrm>
              <a:off x="5786653" y="3135485"/>
              <a:ext cx="2579426" cy="5124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000" dirty="0">
                  <a:solidFill>
                    <a:srgbClr val="FF6600"/>
                  </a:solidFill>
                  <a:latin typeface="Market Web" panose="02000506040000020004" pitchFamily="2" charset="0"/>
                </a:rPr>
                <a:t>Montag</a:t>
              </a:r>
            </a:p>
            <a:p>
              <a:endParaRPr lang="de-CH" sz="1000" b="1" dirty="0">
                <a:latin typeface="Helvetica Now Display" panose="020B0504030202020204" pitchFamily="34" charset="0"/>
              </a:endParaRPr>
            </a:p>
            <a:p>
              <a:r>
                <a:rPr lang="de-CH" sz="1000" b="1" dirty="0">
                  <a:latin typeface="Helvetica Now Display" panose="020B0504030202020204" pitchFamily="34" charset="0"/>
                </a:rPr>
                <a:t>Auberginenfrikassee</a:t>
              </a:r>
            </a:p>
            <a:p>
              <a:r>
                <a:rPr lang="de-CH" sz="1000" b="1" dirty="0">
                  <a:latin typeface="Helvetica Now Display" panose="020B0504030202020204" pitchFamily="34" charset="0"/>
                </a:rPr>
                <a:t>	</a:t>
              </a:r>
            </a:p>
            <a:p>
              <a:r>
                <a:rPr lang="de-CH" sz="800" dirty="0">
                  <a:latin typeface="Helvetica Now Display" panose="020B0504030202020204" pitchFamily="34" charset="0"/>
                </a:rPr>
                <a:t>Dieses Rezept produziert </a:t>
              </a:r>
            </a:p>
            <a:p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927g(57%)</a:t>
              </a:r>
              <a:r>
                <a:rPr lang="de-CH" sz="800" dirty="0">
                  <a:latin typeface="Helvetica Now Display" panose="020B0504030202020204" pitchFamily="34" charset="0"/>
                </a:rPr>
                <a:t>WENIGER CO</a:t>
              </a:r>
              <a:r>
                <a:rPr lang="de-CH" sz="800" baseline="-25000" dirty="0">
                  <a:latin typeface="Helvetica Now Display" panose="020B0504030202020204" pitchFamily="34" charset="0"/>
                </a:rPr>
                <a:t>2  </a:t>
              </a:r>
            </a:p>
            <a:p>
              <a:r>
                <a:rPr lang="de-CH" sz="800" dirty="0">
                  <a:latin typeface="Helvetica Now Display" panose="020B0504030202020204" pitchFamily="34" charset="0"/>
                </a:rPr>
                <a:t>pro Portion als ein durch-schnittliches Rezept.</a:t>
              </a:r>
            </a:p>
            <a:p>
              <a:endParaRPr lang="de-CH" sz="500" dirty="0">
                <a:latin typeface="Helvetica Now Display" panose="020B0504030202020204" pitchFamily="34" charset="0"/>
              </a:endParaRPr>
            </a:p>
            <a:p>
              <a:br>
                <a:rPr lang="de-CH" sz="1100" dirty="0">
                  <a:latin typeface="Helvetica Now Display" panose="020B0504030202020204" pitchFamily="34" charset="0"/>
                </a:rPr>
              </a:br>
              <a:r>
                <a:rPr lang="de-CH" sz="800" dirty="0">
                  <a:latin typeface="Helvetica Now Display XBold" panose="020B0904030202020204" pitchFamily="34" charset="0"/>
                </a:rPr>
                <a:t>Bewertung</a:t>
              </a: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endParaRPr lang="de-CH" sz="450" dirty="0">
                <a:latin typeface="Helvetica Now Display XBold" panose="020B0904030202020204" pitchFamily="34" charset="0"/>
              </a:endParaRP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CO</a:t>
              </a:r>
              <a:r>
                <a:rPr lang="de-CH" sz="800" baseline="-25000" dirty="0">
                  <a:latin typeface="Helvetica Now Display XBold" panose="020B0904030202020204" pitchFamily="34" charset="0"/>
                </a:rPr>
                <a:t>2</a:t>
              </a:r>
              <a:r>
                <a:rPr lang="de-CH" sz="800" dirty="0">
                  <a:latin typeface="Helvetica Now Display XBold" panose="020B0904030202020204" pitchFamily="34" charset="0"/>
                </a:rPr>
                <a:t> Emissionen</a:t>
              </a:r>
              <a:r>
                <a:rPr lang="de-CH" sz="200" dirty="0">
                  <a:latin typeface="Helvetica Now Display XBold" panose="020B0904030202020204" pitchFamily="34" charset="0"/>
                </a:rPr>
                <a:t>		</a:t>
              </a:r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699g CO</a:t>
              </a:r>
              <a:r>
                <a:rPr lang="de-CH" sz="800" baseline="-250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2</a:t>
              </a:r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äq</a:t>
              </a: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Auszeichnung</a:t>
              </a:r>
            </a:p>
          </p:txBody>
        </p: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F239CB32-01AF-DA45-59B9-FD0AD1F37B4A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6108530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61937AF5-A50F-CF16-02FD-1FD724878217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7000013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Gerader Verbinder 26">
              <a:extLst>
                <a:ext uri="{FF2B5EF4-FFF2-40B4-BE49-F238E27FC236}">
                  <a16:creationId xmlns:a16="http://schemas.microsoft.com/office/drawing/2014/main" id="{C6CE16F3-462B-67A1-A6B7-ACEB538319E0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7725437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37A31B61-E281-9DFF-0AA3-514A3E75FF31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8246746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9" name="Textfeld 148">
            <a:extLst>
              <a:ext uri="{FF2B5EF4-FFF2-40B4-BE49-F238E27FC236}">
                <a16:creationId xmlns:a16="http://schemas.microsoft.com/office/drawing/2014/main" id="{A9B96C93-CAB9-4CB7-450C-07A2239840F2}"/>
              </a:ext>
            </a:extLst>
          </p:cNvPr>
          <p:cNvSpPr txBox="1"/>
          <p:nvPr/>
        </p:nvSpPr>
        <p:spPr>
          <a:xfrm>
            <a:off x="750893" y="4412228"/>
            <a:ext cx="5349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0">
                <a:latin typeface="Helvetica Now Display" panose="020B0504030202020204" pitchFamily="34" charset="0"/>
              </a:rPr>
              <a:t>Rezepte mit mindestens 50% weniger CO</a:t>
            </a:r>
            <a:r>
              <a:rPr lang="de-CH" sz="800" baseline="-25000">
                <a:latin typeface="Helvetica Now Display" panose="020B0504030202020204" pitchFamily="34" charset="0"/>
              </a:rPr>
              <a:t>2</a:t>
            </a:r>
            <a:r>
              <a:rPr lang="de-CH" sz="800">
                <a:latin typeface="Helvetica Now Display" panose="020B0504030202020204" pitchFamily="34" charset="0"/>
              </a:rPr>
              <a:t> Emissionen erhalten den Klima Score Award.</a:t>
            </a:r>
          </a:p>
          <a:p>
            <a:r>
              <a:rPr lang="de-CH" sz="800">
                <a:latin typeface="Helvetica Now Display" panose="020B0504030202020204" pitchFamily="34" charset="0"/>
              </a:rPr>
              <a:t>Diese Rezepte reduzieren den CO</a:t>
            </a:r>
            <a:r>
              <a:rPr lang="de-CH" sz="800" baseline="-25000">
                <a:latin typeface="Helvetica Now Display" panose="020B0504030202020204" pitchFamily="34" charset="0"/>
              </a:rPr>
              <a:t>2 </a:t>
            </a:r>
            <a:r>
              <a:rPr lang="de-CH" sz="800">
                <a:latin typeface="Helvetica Now Display" panose="020B0504030202020204" pitchFamily="34" charset="0"/>
              </a:rPr>
              <a:t>Fussabdruck um 2/3.</a:t>
            </a:r>
          </a:p>
        </p:txBody>
      </p:sp>
      <p:sp>
        <p:nvSpPr>
          <p:cNvPr id="191" name="Textfeld 190">
            <a:extLst>
              <a:ext uri="{FF2B5EF4-FFF2-40B4-BE49-F238E27FC236}">
                <a16:creationId xmlns:a16="http://schemas.microsoft.com/office/drawing/2014/main" id="{A6D1EEA1-FE8F-90D3-6F93-D0D7F4D0B182}"/>
              </a:ext>
            </a:extLst>
          </p:cNvPr>
          <p:cNvSpPr txBox="1"/>
          <p:nvPr/>
        </p:nvSpPr>
        <p:spPr>
          <a:xfrm>
            <a:off x="747513" y="549908"/>
            <a:ext cx="41125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000">
                <a:solidFill>
                  <a:srgbClr val="FF6600"/>
                </a:solidFill>
                <a:latin typeface="Market Web" panose="02000506040000020004" pitchFamily="2" charset="0"/>
              </a:rPr>
              <a:t>Klima-Menü</a:t>
            </a:r>
          </a:p>
        </p:txBody>
      </p:sp>
      <p:pic>
        <p:nvPicPr>
          <p:cNvPr id="314" name="Grafik 313" descr="Ein Bild, das Grafiken, orange enthält.&#10;&#10;Automatisch generierte Beschreibung">
            <a:extLst>
              <a:ext uri="{FF2B5EF4-FFF2-40B4-BE49-F238E27FC236}">
                <a16:creationId xmlns:a16="http://schemas.microsoft.com/office/drawing/2014/main" id="{69625681-7198-66F9-6206-026C2CDE8F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57" y="4227395"/>
            <a:ext cx="201679" cy="160082"/>
          </a:xfrm>
          <a:prstGeom prst="rect">
            <a:avLst/>
          </a:prstGeom>
        </p:spPr>
      </p:pic>
      <p:sp>
        <p:nvSpPr>
          <p:cNvPr id="315" name="Textfeld 314">
            <a:extLst>
              <a:ext uri="{FF2B5EF4-FFF2-40B4-BE49-F238E27FC236}">
                <a16:creationId xmlns:a16="http://schemas.microsoft.com/office/drawing/2014/main" id="{B7961CC1-23D3-8B75-0CA5-E85DE3D7A61B}"/>
              </a:ext>
            </a:extLst>
          </p:cNvPr>
          <p:cNvSpPr txBox="1"/>
          <p:nvPr/>
        </p:nvSpPr>
        <p:spPr>
          <a:xfrm>
            <a:off x="897565" y="4095114"/>
            <a:ext cx="1207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900" b="1">
                <a:solidFill>
                  <a:srgbClr val="FF6600"/>
                </a:solidFill>
                <a:latin typeface="Helvetica Now Display" panose="020B0504030202020204" pitchFamily="34" charset="0"/>
              </a:rPr>
              <a:t>Klima Score</a:t>
            </a:r>
          </a:p>
          <a:p>
            <a:r>
              <a:rPr lang="de-CH" sz="900" b="1">
                <a:solidFill>
                  <a:srgbClr val="FF6600"/>
                </a:solidFill>
                <a:latin typeface="Helvetica Now Display" panose="020B0504030202020204" pitchFamily="34" charset="0"/>
              </a:rPr>
              <a:t>Award</a:t>
            </a:r>
          </a:p>
        </p:txBody>
      </p:sp>
      <p:grpSp>
        <p:nvGrpSpPr>
          <p:cNvPr id="316" name="Gruppieren 315">
            <a:extLst>
              <a:ext uri="{FF2B5EF4-FFF2-40B4-BE49-F238E27FC236}">
                <a16:creationId xmlns:a16="http://schemas.microsoft.com/office/drawing/2014/main" id="{21F83D70-E214-8C92-C4C5-8695D0D92B4E}"/>
              </a:ext>
            </a:extLst>
          </p:cNvPr>
          <p:cNvGrpSpPr/>
          <p:nvPr/>
        </p:nvGrpSpPr>
        <p:grpSpPr>
          <a:xfrm>
            <a:off x="2256239" y="1283974"/>
            <a:ext cx="1530517" cy="2555631"/>
            <a:chOff x="5587488" y="3135485"/>
            <a:chExt cx="2778591" cy="5111261"/>
          </a:xfrm>
        </p:grpSpPr>
        <p:sp>
          <p:nvSpPr>
            <p:cNvPr id="317" name="Textfeld 316">
              <a:extLst>
                <a:ext uri="{FF2B5EF4-FFF2-40B4-BE49-F238E27FC236}">
                  <a16:creationId xmlns:a16="http://schemas.microsoft.com/office/drawing/2014/main" id="{6085DCBD-01BD-23D1-6F76-EFA48F5814A3}"/>
                </a:ext>
              </a:extLst>
            </p:cNvPr>
            <p:cNvSpPr txBox="1"/>
            <p:nvPr/>
          </p:nvSpPr>
          <p:spPr>
            <a:xfrm>
              <a:off x="5587488" y="3135485"/>
              <a:ext cx="2778591" cy="50629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000" dirty="0">
                  <a:solidFill>
                    <a:srgbClr val="FF6600"/>
                  </a:solidFill>
                  <a:latin typeface="Market Web" panose="02000506040000020004" pitchFamily="2" charset="0"/>
                </a:rPr>
                <a:t>Dienstag</a:t>
              </a:r>
            </a:p>
            <a:p>
              <a:endParaRPr lang="de-CH" sz="1000" b="1" dirty="0">
                <a:latin typeface="Helvetica Now Display" panose="020B0504030202020204" pitchFamily="34" charset="0"/>
              </a:endParaRPr>
            </a:p>
            <a:p>
              <a:r>
                <a:rPr lang="de-CH" sz="1000" b="1" dirty="0">
                  <a:latin typeface="Helvetica Now Display" panose="020B0504030202020204" pitchFamily="34" charset="0"/>
                </a:rPr>
                <a:t>Linsen-</a:t>
              </a:r>
              <a:r>
                <a:rPr lang="de-CH" sz="1000" b="1" dirty="0" err="1">
                  <a:latin typeface="Helvetica Now Display" panose="020B0504030202020204" pitchFamily="34" charset="0"/>
                </a:rPr>
                <a:t>Dhal</a:t>
              </a:r>
              <a:endParaRPr lang="de-CH" sz="1000" b="1" dirty="0">
                <a:latin typeface="Helvetica Now Display" panose="020B0504030202020204" pitchFamily="34" charset="0"/>
              </a:endParaRPr>
            </a:p>
            <a:p>
              <a:endParaRPr lang="de-CH" sz="1000" b="1" dirty="0">
                <a:latin typeface="Helvetica Now Display" panose="020B0504030202020204" pitchFamily="34" charset="0"/>
              </a:endParaRPr>
            </a:p>
            <a:p>
              <a:r>
                <a:rPr lang="de-CH" sz="800" dirty="0">
                  <a:latin typeface="Helvetica Now Display" panose="020B0504030202020204" pitchFamily="34" charset="0"/>
                </a:rPr>
                <a:t>Dieses Rezept produziert </a:t>
              </a:r>
            </a:p>
            <a:p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756g(54%)</a:t>
              </a:r>
              <a:r>
                <a:rPr lang="de-CH" sz="800" dirty="0">
                  <a:latin typeface="Helvetica Now Display" panose="020B0504030202020204" pitchFamily="34" charset="0"/>
                </a:rPr>
                <a:t>WENIGER CO</a:t>
              </a:r>
              <a:r>
                <a:rPr lang="de-CH" sz="800" baseline="-25000" dirty="0">
                  <a:latin typeface="Helvetica Now Display" panose="020B0504030202020204" pitchFamily="34" charset="0"/>
                </a:rPr>
                <a:t>2  </a:t>
              </a:r>
            </a:p>
            <a:p>
              <a:r>
                <a:rPr lang="de-CH" sz="800" dirty="0">
                  <a:latin typeface="Helvetica Now Display" panose="020B0504030202020204" pitchFamily="34" charset="0"/>
                </a:rPr>
                <a:t>pro Portion als ein durch-schnittliches Rezept.</a:t>
              </a:r>
            </a:p>
            <a:p>
              <a:endParaRPr lang="de-CH" sz="400" dirty="0">
                <a:latin typeface="Helvetica Now Display" panose="020B0504030202020204" pitchFamily="34" charset="0"/>
              </a:endParaRPr>
            </a:p>
            <a:p>
              <a:endParaRPr lang="de-CH" sz="1100" dirty="0">
                <a:latin typeface="Helvetica Now Display" panose="020B05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Bewertung</a:t>
              </a: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endParaRPr lang="de-CH" sz="450" dirty="0">
                <a:latin typeface="Helvetica Now Display XBold" panose="020B0904030202020204" pitchFamily="34" charset="0"/>
              </a:endParaRP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CO</a:t>
              </a:r>
              <a:r>
                <a:rPr lang="de-CH" sz="800" baseline="-25000" dirty="0">
                  <a:latin typeface="Helvetica Now Display XBold" panose="020B0904030202020204" pitchFamily="34" charset="0"/>
                </a:rPr>
                <a:t>2</a:t>
              </a:r>
              <a:r>
                <a:rPr lang="de-CH" sz="800" dirty="0">
                  <a:latin typeface="Helvetica Now Display XBold" panose="020B0904030202020204" pitchFamily="34" charset="0"/>
                </a:rPr>
                <a:t> Emissionen</a:t>
              </a:r>
              <a:r>
                <a:rPr lang="de-CH" sz="100" dirty="0">
                  <a:latin typeface="Helvetica Now Display XBold" panose="020B0904030202020204" pitchFamily="34" charset="0"/>
                </a:rPr>
                <a:t>		</a:t>
              </a:r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644g CO</a:t>
              </a:r>
              <a:r>
                <a:rPr lang="de-CH" sz="800" baseline="-250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2</a:t>
              </a:r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äq</a:t>
              </a: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Auszeichnung</a:t>
              </a:r>
            </a:p>
          </p:txBody>
        </p:sp>
        <p:cxnSp>
          <p:nvCxnSpPr>
            <p:cNvPr id="318" name="Gerader Verbinder 317">
              <a:extLst>
                <a:ext uri="{FF2B5EF4-FFF2-40B4-BE49-F238E27FC236}">
                  <a16:creationId xmlns:a16="http://schemas.microsoft.com/office/drawing/2014/main" id="{6337755A-0486-826F-66FA-D31A925FCCBB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6108530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9" name="Gerader Verbinder 318">
              <a:extLst>
                <a:ext uri="{FF2B5EF4-FFF2-40B4-BE49-F238E27FC236}">
                  <a16:creationId xmlns:a16="http://schemas.microsoft.com/office/drawing/2014/main" id="{1DF1638B-455A-5384-BD51-51619DD869F7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7000013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0" name="Gerader Verbinder 319">
              <a:extLst>
                <a:ext uri="{FF2B5EF4-FFF2-40B4-BE49-F238E27FC236}">
                  <a16:creationId xmlns:a16="http://schemas.microsoft.com/office/drawing/2014/main" id="{EC4300F1-AF78-716D-97D7-BFA540FDD019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7725437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1" name="Gerader Verbinder 320">
              <a:extLst>
                <a:ext uri="{FF2B5EF4-FFF2-40B4-BE49-F238E27FC236}">
                  <a16:creationId xmlns:a16="http://schemas.microsoft.com/office/drawing/2014/main" id="{0F375B3B-F3A8-D935-812B-FEE70B4462E1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8246746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4" name="Gruppieren 333">
            <a:extLst>
              <a:ext uri="{FF2B5EF4-FFF2-40B4-BE49-F238E27FC236}">
                <a16:creationId xmlns:a16="http://schemas.microsoft.com/office/drawing/2014/main" id="{0D8C6D38-69E7-877D-A5E8-D2F8818AAA35}"/>
              </a:ext>
            </a:extLst>
          </p:cNvPr>
          <p:cNvGrpSpPr/>
          <p:nvPr/>
        </p:nvGrpSpPr>
        <p:grpSpPr>
          <a:xfrm>
            <a:off x="3975484" y="1283974"/>
            <a:ext cx="1430291" cy="2555631"/>
            <a:chOff x="5786651" y="3135485"/>
            <a:chExt cx="2596639" cy="5111261"/>
          </a:xfrm>
        </p:grpSpPr>
        <p:sp>
          <p:nvSpPr>
            <p:cNvPr id="335" name="Textfeld 334">
              <a:extLst>
                <a:ext uri="{FF2B5EF4-FFF2-40B4-BE49-F238E27FC236}">
                  <a16:creationId xmlns:a16="http://schemas.microsoft.com/office/drawing/2014/main" id="{6AEA2D24-7A0B-E1D6-0FD7-92E735D0D2C1}"/>
                </a:ext>
              </a:extLst>
            </p:cNvPr>
            <p:cNvSpPr txBox="1"/>
            <p:nvPr/>
          </p:nvSpPr>
          <p:spPr>
            <a:xfrm>
              <a:off x="5786651" y="3135485"/>
              <a:ext cx="2596639" cy="5016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000" dirty="0">
                  <a:solidFill>
                    <a:srgbClr val="FF6600"/>
                  </a:solidFill>
                  <a:latin typeface="Market Web" panose="02000506040000020004" pitchFamily="2" charset="0"/>
                </a:rPr>
                <a:t>Mittwoch</a:t>
              </a:r>
            </a:p>
            <a:p>
              <a:endParaRPr lang="de-CH" sz="1200" dirty="0">
                <a:latin typeface="Market Web" panose="02000506040000020004" pitchFamily="2" charset="0"/>
              </a:endParaRPr>
            </a:p>
            <a:p>
              <a:r>
                <a:rPr lang="de-CH" sz="1000" b="1" dirty="0" err="1">
                  <a:latin typeface="Helvetica Now Display" panose="020B0504030202020204" pitchFamily="34" charset="0"/>
                </a:rPr>
                <a:t>Eieromlette</a:t>
              </a:r>
              <a:endParaRPr lang="de-CH" sz="1000" b="1" dirty="0">
                <a:latin typeface="Helvetica Now Display" panose="020B0504030202020204" pitchFamily="34" charset="0"/>
              </a:endParaRPr>
            </a:p>
            <a:p>
              <a:endParaRPr lang="de-CH" sz="800" dirty="0">
                <a:latin typeface="Helvetica Now Display" panose="020B0504030202020204" pitchFamily="34" charset="0"/>
              </a:endParaRPr>
            </a:p>
            <a:p>
              <a:r>
                <a:rPr lang="de-CH" sz="800" dirty="0">
                  <a:latin typeface="Helvetica Now Display" panose="020B0504030202020204" pitchFamily="34" charset="0"/>
                </a:rPr>
                <a:t>Dieses Rezept produziert </a:t>
              </a:r>
            </a:p>
            <a:p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491g(53%)</a:t>
              </a:r>
              <a:r>
                <a:rPr lang="de-CH" sz="800" dirty="0">
                  <a:latin typeface="Helvetica Now Display" panose="020B0504030202020204" pitchFamily="34" charset="0"/>
                </a:rPr>
                <a:t>WENIGERCO</a:t>
              </a:r>
              <a:r>
                <a:rPr lang="de-CH" sz="800" baseline="-25000" dirty="0">
                  <a:latin typeface="Helvetica Now Display" panose="020B0504030202020204" pitchFamily="34" charset="0"/>
                </a:rPr>
                <a:t>2  </a:t>
              </a:r>
            </a:p>
            <a:p>
              <a:r>
                <a:rPr lang="de-CH" sz="800" dirty="0">
                  <a:latin typeface="Helvetica Now Display" panose="020B0504030202020204" pitchFamily="34" charset="0"/>
                </a:rPr>
                <a:t>pro Portion als ein durch-schnittliches Rezept.</a:t>
              </a:r>
              <a:endParaRPr lang="de-CH" sz="500" dirty="0">
                <a:latin typeface="Helvetica Now Display" panose="020B0504030202020204" pitchFamily="34" charset="0"/>
              </a:endParaRPr>
            </a:p>
            <a:p>
              <a:endParaRPr lang="de-CH" sz="200" dirty="0">
                <a:latin typeface="Helvetica Now Display" panose="020B0504030202020204" pitchFamily="34" charset="0"/>
              </a:endParaRPr>
            </a:p>
            <a:p>
              <a:endParaRPr lang="de-CH" sz="900" dirty="0">
                <a:latin typeface="Helvetica Now Display" panose="020B0504030202020204" pitchFamily="34" charset="0"/>
              </a:endParaRP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Bewertung</a:t>
              </a: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CO</a:t>
              </a:r>
              <a:r>
                <a:rPr lang="de-CH" sz="800" baseline="-25000" dirty="0">
                  <a:latin typeface="Helvetica Now Display XBold" panose="020B0904030202020204" pitchFamily="34" charset="0"/>
                </a:rPr>
                <a:t>2</a:t>
              </a:r>
              <a:r>
                <a:rPr lang="de-CH" sz="800" dirty="0">
                  <a:latin typeface="Helvetica Now Display XBold" panose="020B0904030202020204" pitchFamily="34" charset="0"/>
                </a:rPr>
                <a:t> Emissionen</a:t>
              </a:r>
              <a:r>
                <a:rPr lang="de-CH" sz="100" dirty="0">
                  <a:latin typeface="Helvetica Now Display XBold" panose="020B0904030202020204" pitchFamily="34" charset="0"/>
                </a:rPr>
                <a:t>		</a:t>
              </a:r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435g CO</a:t>
              </a:r>
              <a:r>
                <a:rPr lang="de-CH" sz="800" baseline="-250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2</a:t>
              </a:r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äq</a:t>
              </a:r>
            </a:p>
            <a:p>
              <a:endParaRPr lang="de-CH" sz="700" dirty="0">
                <a:solidFill>
                  <a:srgbClr val="FF6600"/>
                </a:solidFill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Auszeichnung</a:t>
              </a:r>
            </a:p>
          </p:txBody>
        </p:sp>
        <p:cxnSp>
          <p:nvCxnSpPr>
            <p:cNvPr id="336" name="Gerader Verbinder 335">
              <a:extLst>
                <a:ext uri="{FF2B5EF4-FFF2-40B4-BE49-F238E27FC236}">
                  <a16:creationId xmlns:a16="http://schemas.microsoft.com/office/drawing/2014/main" id="{A69DE0BF-E87D-6EED-6589-1219D8AE4D57}"/>
                </a:ext>
              </a:extLst>
            </p:cNvPr>
            <p:cNvCxnSpPr>
              <a:cxnSpLocks/>
            </p:cNvCxnSpPr>
            <p:nvPr/>
          </p:nvCxnSpPr>
          <p:spPr>
            <a:xfrm>
              <a:off x="5871974" y="6108530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7" name="Gerader Verbinder 336">
              <a:extLst>
                <a:ext uri="{FF2B5EF4-FFF2-40B4-BE49-F238E27FC236}">
                  <a16:creationId xmlns:a16="http://schemas.microsoft.com/office/drawing/2014/main" id="{53B93663-FB80-7C4A-49F7-AB7F94600022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7000013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8" name="Gerader Verbinder 337">
              <a:extLst>
                <a:ext uri="{FF2B5EF4-FFF2-40B4-BE49-F238E27FC236}">
                  <a16:creationId xmlns:a16="http://schemas.microsoft.com/office/drawing/2014/main" id="{65DBCBE7-9C8A-4A0E-FD64-5114828225B4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7725437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9" name="Gerader Verbinder 338">
              <a:extLst>
                <a:ext uri="{FF2B5EF4-FFF2-40B4-BE49-F238E27FC236}">
                  <a16:creationId xmlns:a16="http://schemas.microsoft.com/office/drawing/2014/main" id="{EF362746-1C14-3A15-6387-6676CB13BA87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8246746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6" name="Gruppieren 345">
            <a:extLst>
              <a:ext uri="{FF2B5EF4-FFF2-40B4-BE49-F238E27FC236}">
                <a16:creationId xmlns:a16="http://schemas.microsoft.com/office/drawing/2014/main" id="{5DF2BF50-F242-B4EB-3F39-D1D049032C71}"/>
              </a:ext>
            </a:extLst>
          </p:cNvPr>
          <p:cNvGrpSpPr/>
          <p:nvPr/>
        </p:nvGrpSpPr>
        <p:grpSpPr>
          <a:xfrm>
            <a:off x="5585027" y="1283974"/>
            <a:ext cx="1468937" cy="2562240"/>
            <a:chOff x="5786651" y="3135485"/>
            <a:chExt cx="2579428" cy="5124479"/>
          </a:xfrm>
        </p:grpSpPr>
        <p:sp>
          <p:nvSpPr>
            <p:cNvPr id="347" name="Textfeld 346">
              <a:extLst>
                <a:ext uri="{FF2B5EF4-FFF2-40B4-BE49-F238E27FC236}">
                  <a16:creationId xmlns:a16="http://schemas.microsoft.com/office/drawing/2014/main" id="{4035FE4F-0337-2C42-0C39-E470352E2F11}"/>
                </a:ext>
              </a:extLst>
            </p:cNvPr>
            <p:cNvSpPr txBox="1"/>
            <p:nvPr/>
          </p:nvSpPr>
          <p:spPr>
            <a:xfrm>
              <a:off x="5786653" y="3135485"/>
              <a:ext cx="2579426" cy="51244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000" dirty="0">
                  <a:solidFill>
                    <a:srgbClr val="FF6600"/>
                  </a:solidFill>
                  <a:latin typeface="Market Web" panose="02000506040000020004" pitchFamily="2" charset="0"/>
                </a:rPr>
                <a:t>Donnerstag</a:t>
              </a:r>
            </a:p>
            <a:p>
              <a:endParaRPr lang="de-CH" sz="1200" dirty="0">
                <a:latin typeface="Market Web" panose="02000506040000020004" pitchFamily="2" charset="0"/>
              </a:endParaRPr>
            </a:p>
            <a:p>
              <a:r>
                <a:rPr lang="de-CH" sz="1000" b="1" dirty="0">
                  <a:latin typeface="Helvetica Now Display" panose="020B0504030202020204" pitchFamily="34" charset="0"/>
                </a:rPr>
                <a:t>Brie Spitzen</a:t>
              </a:r>
            </a:p>
            <a:p>
              <a:endParaRPr lang="de-CH" sz="800" b="1" dirty="0">
                <a:latin typeface="Helvetica Now Display" panose="020B0504030202020204" pitchFamily="34" charset="0"/>
              </a:endParaRPr>
            </a:p>
            <a:p>
              <a:r>
                <a:rPr lang="de-CH" sz="800" dirty="0">
                  <a:latin typeface="Helvetica Now Display" panose="020B0504030202020204" pitchFamily="34" charset="0"/>
                </a:rPr>
                <a:t>Dieses Rezept produziert </a:t>
              </a:r>
            </a:p>
            <a:p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646g (50%)</a:t>
              </a:r>
              <a:r>
                <a:rPr lang="de-CH" sz="800" dirty="0">
                  <a:latin typeface="Helvetica Now Display" panose="020B0504030202020204" pitchFamily="34" charset="0"/>
                </a:rPr>
                <a:t>WENIGER CO</a:t>
              </a:r>
              <a:r>
                <a:rPr lang="de-CH" sz="800" baseline="-25000" dirty="0">
                  <a:latin typeface="Helvetica Now Display" panose="020B0504030202020204" pitchFamily="34" charset="0"/>
                </a:rPr>
                <a:t>2  </a:t>
              </a:r>
            </a:p>
            <a:p>
              <a:r>
                <a:rPr lang="de-CH" sz="800" dirty="0">
                  <a:latin typeface="Helvetica Now Display" panose="020B0504030202020204" pitchFamily="34" charset="0"/>
                </a:rPr>
                <a:t>pro Portion als ein durch-schnittliches Rezept.</a:t>
              </a: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                             </a:t>
              </a: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Bewertung</a:t>
              </a: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endParaRPr lang="de-CH" sz="450" dirty="0">
                <a:latin typeface="Helvetica Now Display XBold" panose="020B0904030202020204" pitchFamily="34" charset="0"/>
              </a:endParaRP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CO</a:t>
              </a:r>
              <a:r>
                <a:rPr lang="de-CH" sz="800" baseline="-25000" dirty="0">
                  <a:latin typeface="Helvetica Now Display XBold" panose="020B0904030202020204" pitchFamily="34" charset="0"/>
                </a:rPr>
                <a:t>2</a:t>
              </a:r>
              <a:r>
                <a:rPr lang="de-CH" sz="800" dirty="0">
                  <a:latin typeface="Helvetica Now Display XBold" panose="020B0904030202020204" pitchFamily="34" charset="0"/>
                </a:rPr>
                <a:t> Emissionen</a:t>
              </a:r>
              <a:endParaRPr lang="de-CH" sz="100" dirty="0">
                <a:latin typeface="Helvetica Now Display XBold" panose="020B0904030202020204" pitchFamily="34" charset="0"/>
              </a:endParaRPr>
            </a:p>
            <a:p>
              <a:endParaRPr lang="de-CH" sz="100" dirty="0">
                <a:latin typeface="Helvetica Now Display XBold" panose="020B0904030202020204" pitchFamily="34" charset="0"/>
              </a:endParaRPr>
            </a:p>
            <a:p>
              <a:r>
                <a:rPr lang="de-CH" sz="100" dirty="0">
                  <a:latin typeface="Helvetica Now Display XBold" panose="020B0904030202020204" pitchFamily="34" charset="0"/>
                </a:rPr>
                <a:t>	</a:t>
              </a:r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646g CO</a:t>
              </a:r>
              <a:r>
                <a:rPr lang="de-CH" sz="800" baseline="-250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2</a:t>
              </a:r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äq</a:t>
              </a: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Auszeichnung</a:t>
              </a:r>
            </a:p>
          </p:txBody>
        </p:sp>
        <p:cxnSp>
          <p:nvCxnSpPr>
            <p:cNvPr id="348" name="Gerader Verbinder 347">
              <a:extLst>
                <a:ext uri="{FF2B5EF4-FFF2-40B4-BE49-F238E27FC236}">
                  <a16:creationId xmlns:a16="http://schemas.microsoft.com/office/drawing/2014/main" id="{258A4500-CC50-89E0-6988-CA4E58262CB6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6108530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9" name="Gerader Verbinder 348">
              <a:extLst>
                <a:ext uri="{FF2B5EF4-FFF2-40B4-BE49-F238E27FC236}">
                  <a16:creationId xmlns:a16="http://schemas.microsoft.com/office/drawing/2014/main" id="{E2831566-0D6A-AABE-13FA-A3C03EF562E0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7000013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0" name="Gerader Verbinder 349">
              <a:extLst>
                <a:ext uri="{FF2B5EF4-FFF2-40B4-BE49-F238E27FC236}">
                  <a16:creationId xmlns:a16="http://schemas.microsoft.com/office/drawing/2014/main" id="{E14D59BE-F5DB-8649-AFAF-1804F34119D4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7725437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1" name="Gerader Verbinder 350">
              <a:extLst>
                <a:ext uri="{FF2B5EF4-FFF2-40B4-BE49-F238E27FC236}">
                  <a16:creationId xmlns:a16="http://schemas.microsoft.com/office/drawing/2014/main" id="{A5487AFE-EA32-C407-55C7-F94BE16E5F09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8246746"/>
              <a:ext cx="2442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58" name="Gruppieren 357">
            <a:extLst>
              <a:ext uri="{FF2B5EF4-FFF2-40B4-BE49-F238E27FC236}">
                <a16:creationId xmlns:a16="http://schemas.microsoft.com/office/drawing/2014/main" id="{63DD0AD6-213F-E2A8-5755-ED352EF8C64C}"/>
              </a:ext>
            </a:extLst>
          </p:cNvPr>
          <p:cNvGrpSpPr/>
          <p:nvPr/>
        </p:nvGrpSpPr>
        <p:grpSpPr>
          <a:xfrm>
            <a:off x="7204234" y="1283974"/>
            <a:ext cx="1476031" cy="2555631"/>
            <a:chOff x="5786651" y="3135485"/>
            <a:chExt cx="2602403" cy="5111261"/>
          </a:xfrm>
        </p:grpSpPr>
        <p:sp>
          <p:nvSpPr>
            <p:cNvPr id="359" name="Textfeld 358">
              <a:extLst>
                <a:ext uri="{FF2B5EF4-FFF2-40B4-BE49-F238E27FC236}">
                  <a16:creationId xmlns:a16="http://schemas.microsoft.com/office/drawing/2014/main" id="{D383837C-EF05-62C3-CD41-6F38B9250B15}"/>
                </a:ext>
              </a:extLst>
            </p:cNvPr>
            <p:cNvSpPr txBox="1"/>
            <p:nvPr/>
          </p:nvSpPr>
          <p:spPr>
            <a:xfrm>
              <a:off x="5809628" y="3135485"/>
              <a:ext cx="2579426" cy="5001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2000" dirty="0">
                  <a:solidFill>
                    <a:srgbClr val="FF6600"/>
                  </a:solidFill>
                  <a:latin typeface="Market Web" panose="02000506040000020004" pitchFamily="2" charset="0"/>
                </a:rPr>
                <a:t>Freitag</a:t>
              </a:r>
            </a:p>
            <a:p>
              <a:endParaRPr lang="de-CH" sz="1200" dirty="0">
                <a:latin typeface="Market Web" panose="02000506040000020004" pitchFamily="2" charset="0"/>
              </a:endParaRPr>
            </a:p>
            <a:p>
              <a:r>
                <a:rPr lang="de-CH" sz="1000" b="1" dirty="0">
                  <a:latin typeface="Helvetica Now Display" panose="020B0504030202020204" pitchFamily="34" charset="0"/>
                </a:rPr>
                <a:t>Semmelknödel</a:t>
              </a:r>
            </a:p>
            <a:p>
              <a:r>
                <a:rPr lang="fr-CH" sz="1000" b="1" dirty="0">
                  <a:latin typeface="Helvetica Now Display" panose="020B0504030202020204" pitchFamily="34" charset="0"/>
                </a:rPr>
                <a:t>	</a:t>
              </a:r>
              <a:endParaRPr lang="de-CH" sz="800" b="1" dirty="0">
                <a:latin typeface="Helvetica Now Display" panose="020B0504030202020204" pitchFamily="34" charset="0"/>
              </a:endParaRPr>
            </a:p>
            <a:p>
              <a:r>
                <a:rPr lang="de-CH" sz="800" dirty="0">
                  <a:latin typeface="Helvetica Now Display" panose="020B0504030202020204" pitchFamily="34" charset="0"/>
                </a:rPr>
                <a:t>Dieses Rezept produziert </a:t>
              </a:r>
              <a:endParaRPr lang="de-CH" sz="800" b="1" dirty="0">
                <a:solidFill>
                  <a:srgbClr val="FF6600"/>
                </a:solidFill>
                <a:latin typeface="Helvetica Now Display" panose="020B0504030202020204" pitchFamily="34" charset="0"/>
              </a:endParaRPr>
            </a:p>
            <a:p>
              <a:r>
                <a:rPr lang="de-CH" sz="800" b="1" dirty="0">
                  <a:solidFill>
                    <a:srgbClr val="FF6600"/>
                  </a:solidFill>
                  <a:latin typeface="Helvetica Now Display" panose="020B0504030202020204" pitchFamily="34" charset="0"/>
                </a:rPr>
                <a:t>315g (</a:t>
              </a:r>
              <a:r>
                <a:rPr lang="de-CH" sz="800" b="1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51</a:t>
              </a:r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%) </a:t>
              </a:r>
              <a:r>
                <a:rPr lang="de-CH" sz="800" dirty="0">
                  <a:latin typeface="Helvetica Now Display" panose="020B0504030202020204" pitchFamily="34" charset="0"/>
                </a:rPr>
                <a:t>WENIGER CO</a:t>
              </a:r>
              <a:r>
                <a:rPr lang="de-CH" sz="800" baseline="-25000" dirty="0">
                  <a:latin typeface="Helvetica Now Display" panose="020B0504030202020204" pitchFamily="34" charset="0"/>
                </a:rPr>
                <a:t>  </a:t>
              </a:r>
            </a:p>
            <a:p>
              <a:r>
                <a:rPr lang="de-CH" sz="800" dirty="0">
                  <a:latin typeface="Helvetica Now Display" panose="020B0504030202020204" pitchFamily="34" charset="0"/>
                </a:rPr>
                <a:t>pro Portion als ein durch-schnittliches Rezept.</a:t>
              </a:r>
            </a:p>
            <a:p>
              <a:endParaRPr lang="de-CH" sz="1100" dirty="0">
                <a:latin typeface="Helvetica Now Display" panose="020B05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Bewertung</a:t>
              </a: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endParaRPr lang="de-CH" sz="450" dirty="0">
                <a:latin typeface="Helvetica Now Display XBold" panose="020B0904030202020204" pitchFamily="34" charset="0"/>
              </a:endParaRP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CO</a:t>
              </a:r>
              <a:r>
                <a:rPr lang="de-CH" sz="800" baseline="-25000" dirty="0">
                  <a:latin typeface="Helvetica Now Display XBold" panose="020B0904030202020204" pitchFamily="34" charset="0"/>
                </a:rPr>
                <a:t>2</a:t>
              </a:r>
              <a:r>
                <a:rPr lang="de-CH" sz="800" dirty="0">
                  <a:latin typeface="Helvetica Now Display XBold" panose="020B0904030202020204" pitchFamily="34" charset="0"/>
                </a:rPr>
                <a:t> Emissionen</a:t>
              </a:r>
              <a:r>
                <a:rPr lang="de-CH" sz="100" dirty="0">
                  <a:latin typeface="Helvetica Now Display XBold" panose="020B0904030202020204" pitchFamily="34" charset="0"/>
                </a:rPr>
                <a:t>		</a:t>
              </a:r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303g CO</a:t>
              </a:r>
              <a:r>
                <a:rPr lang="de-CH" sz="800" baseline="-250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2</a:t>
              </a:r>
              <a:r>
                <a:rPr lang="de-CH" sz="800" dirty="0">
                  <a:solidFill>
                    <a:srgbClr val="FF6600"/>
                  </a:solidFill>
                  <a:latin typeface="Helvetica Now Display XBold" panose="020B0904030202020204" pitchFamily="34" charset="0"/>
                </a:rPr>
                <a:t>äq</a:t>
              </a:r>
            </a:p>
            <a:p>
              <a:endParaRPr lang="de-CH" sz="800" dirty="0">
                <a:latin typeface="Helvetica Now Display XBold" panose="020B0904030202020204" pitchFamily="34" charset="0"/>
              </a:endParaRPr>
            </a:p>
            <a:p>
              <a:r>
                <a:rPr lang="de-CH" sz="800" dirty="0">
                  <a:latin typeface="Helvetica Now Display XBold" panose="020B0904030202020204" pitchFamily="34" charset="0"/>
                </a:rPr>
                <a:t>Auszeichnung</a:t>
              </a:r>
            </a:p>
          </p:txBody>
        </p:sp>
        <p:cxnSp>
          <p:nvCxnSpPr>
            <p:cNvPr id="360" name="Gerader Verbinder 359">
              <a:extLst>
                <a:ext uri="{FF2B5EF4-FFF2-40B4-BE49-F238E27FC236}">
                  <a16:creationId xmlns:a16="http://schemas.microsoft.com/office/drawing/2014/main" id="{908FDFED-80EB-968B-16C7-D0E8A2B40C44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6108530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1" name="Gerader Verbinder 360">
              <a:extLst>
                <a:ext uri="{FF2B5EF4-FFF2-40B4-BE49-F238E27FC236}">
                  <a16:creationId xmlns:a16="http://schemas.microsoft.com/office/drawing/2014/main" id="{369004ED-5A11-7BDB-6364-F242933F9E45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7000013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2" name="Gerader Verbinder 361">
              <a:extLst>
                <a:ext uri="{FF2B5EF4-FFF2-40B4-BE49-F238E27FC236}">
                  <a16:creationId xmlns:a16="http://schemas.microsoft.com/office/drawing/2014/main" id="{0048ECB0-D3F2-EDEC-D079-6D5AEE56A258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7725437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3" name="Gerader Verbinder 362">
              <a:extLst>
                <a:ext uri="{FF2B5EF4-FFF2-40B4-BE49-F238E27FC236}">
                  <a16:creationId xmlns:a16="http://schemas.microsoft.com/office/drawing/2014/main" id="{0209157B-CA77-CA02-7F3B-B25C24768F52}"/>
                </a:ext>
              </a:extLst>
            </p:cNvPr>
            <p:cNvCxnSpPr>
              <a:cxnSpLocks/>
            </p:cNvCxnSpPr>
            <p:nvPr/>
          </p:nvCxnSpPr>
          <p:spPr>
            <a:xfrm>
              <a:off x="5786651" y="8246746"/>
              <a:ext cx="24429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AC2348C2-A568-1A21-70AB-A3185208B7A6}"/>
              </a:ext>
            </a:extLst>
          </p:cNvPr>
          <p:cNvGrpSpPr/>
          <p:nvPr/>
        </p:nvGrpSpPr>
        <p:grpSpPr>
          <a:xfrm>
            <a:off x="1820974" y="3557860"/>
            <a:ext cx="264989" cy="323165"/>
            <a:chOff x="1143852" y="2420551"/>
            <a:chExt cx="264989" cy="323165"/>
          </a:xfrm>
        </p:grpSpPr>
        <p:sp>
          <p:nvSpPr>
            <p:cNvPr id="3" name="Ellipse 2">
              <a:extLst>
                <a:ext uri="{FF2B5EF4-FFF2-40B4-BE49-F238E27FC236}">
                  <a16:creationId xmlns:a16="http://schemas.microsoft.com/office/drawing/2014/main" id="{1E81F5C9-F440-0204-63D5-2CB8330EE284}"/>
                </a:ext>
              </a:extLst>
            </p:cNvPr>
            <p:cNvSpPr/>
            <p:nvPr/>
          </p:nvSpPr>
          <p:spPr>
            <a:xfrm>
              <a:off x="1188097" y="2468440"/>
              <a:ext cx="206621" cy="206621"/>
            </a:xfrm>
            <a:prstGeom prst="ellipse">
              <a:avLst/>
            </a:prstGeom>
            <a:solidFill>
              <a:srgbClr val="FF66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450"/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3A4FCF9E-7858-E6AC-216E-BFB2EF2E0FA0}"/>
                </a:ext>
              </a:extLst>
            </p:cNvPr>
            <p:cNvSpPr txBox="1"/>
            <p:nvPr/>
          </p:nvSpPr>
          <p:spPr>
            <a:xfrm>
              <a:off x="1143852" y="2420551"/>
              <a:ext cx="26498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1500">
                  <a:solidFill>
                    <a:schemeClr val="bg1"/>
                  </a:solidFill>
                  <a:sym typeface="Wingdings" panose="05000000000000000000" pitchFamily="2" charset="2"/>
                </a:rPr>
                <a:t></a:t>
              </a:r>
            </a:p>
          </p:txBody>
        </p:sp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67B9C206-B074-67FE-3BA0-73CB05C6F9FC}"/>
              </a:ext>
            </a:extLst>
          </p:cNvPr>
          <p:cNvGrpSpPr/>
          <p:nvPr/>
        </p:nvGrpSpPr>
        <p:grpSpPr>
          <a:xfrm>
            <a:off x="3440241" y="3564210"/>
            <a:ext cx="264989" cy="323165"/>
            <a:chOff x="1143852" y="2420551"/>
            <a:chExt cx="264989" cy="323165"/>
          </a:xfrm>
        </p:grpSpPr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AFB1EF2D-07CE-6684-9D23-683C0D1F9AA1}"/>
                </a:ext>
              </a:extLst>
            </p:cNvPr>
            <p:cNvSpPr/>
            <p:nvPr/>
          </p:nvSpPr>
          <p:spPr>
            <a:xfrm>
              <a:off x="1188097" y="2468440"/>
              <a:ext cx="206621" cy="206621"/>
            </a:xfrm>
            <a:prstGeom prst="ellipse">
              <a:avLst/>
            </a:prstGeom>
            <a:solidFill>
              <a:srgbClr val="FF66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450"/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7A8FD1BC-10F9-AB4F-0BDD-18BC84F76856}"/>
                </a:ext>
              </a:extLst>
            </p:cNvPr>
            <p:cNvSpPr txBox="1"/>
            <p:nvPr/>
          </p:nvSpPr>
          <p:spPr>
            <a:xfrm>
              <a:off x="1143852" y="2420551"/>
              <a:ext cx="26498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1500">
                  <a:solidFill>
                    <a:schemeClr val="bg1"/>
                  </a:solidFill>
                  <a:sym typeface="Wingdings" panose="05000000000000000000" pitchFamily="2" charset="2"/>
                </a:rPr>
                <a:t></a:t>
              </a:r>
            </a:p>
          </p:txBody>
        </p:sp>
      </p:grpSp>
      <p:pic>
        <p:nvPicPr>
          <p:cNvPr id="16" name="Grafik 15">
            <a:extLst>
              <a:ext uri="{FF2B5EF4-FFF2-40B4-BE49-F238E27FC236}">
                <a16:creationId xmlns:a16="http://schemas.microsoft.com/office/drawing/2014/main" id="{B431140C-4320-2033-5627-00AB3CEC80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6539" y="2994439"/>
            <a:ext cx="1188823" cy="170703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87A81C53-5B81-BEE3-F792-2DCA60E6F0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98973" y="2994439"/>
            <a:ext cx="1188823" cy="170703"/>
          </a:xfrm>
          <a:prstGeom prst="rect">
            <a:avLst/>
          </a:prstGeom>
        </p:spPr>
      </p:pic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6F05AD21-A1AD-2EAE-F550-08B646AA1054}"/>
              </a:ext>
            </a:extLst>
          </p:cNvPr>
          <p:cNvGrpSpPr/>
          <p:nvPr/>
        </p:nvGrpSpPr>
        <p:grpSpPr>
          <a:xfrm>
            <a:off x="7182574" y="3013355"/>
            <a:ext cx="1185572" cy="169735"/>
            <a:chOff x="1403005" y="871554"/>
            <a:chExt cx="2371143" cy="339470"/>
          </a:xfrm>
        </p:grpSpPr>
        <p:pic>
          <p:nvPicPr>
            <p:cNvPr id="20" name="Grafik 19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0221E4B1-4522-5F31-FF98-8901995A129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9897" y="871554"/>
              <a:ext cx="403357" cy="320164"/>
            </a:xfrm>
            <a:prstGeom prst="rect">
              <a:avLst/>
            </a:prstGeom>
          </p:spPr>
        </p:pic>
        <p:pic>
          <p:nvPicPr>
            <p:cNvPr id="21" name="Grafik 20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AFF6933B-4B7E-46FF-8031-019714CABAD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82228" y="878823"/>
              <a:ext cx="403357" cy="320164"/>
            </a:xfrm>
            <a:prstGeom prst="rect">
              <a:avLst/>
            </a:prstGeom>
          </p:spPr>
        </p:pic>
        <p:pic>
          <p:nvPicPr>
            <p:cNvPr id="22" name="Grafik 21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AB474B22-E6A0-CA7D-5B6D-75446249387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4558" y="878823"/>
              <a:ext cx="403357" cy="320164"/>
            </a:xfrm>
            <a:prstGeom prst="rect">
              <a:avLst/>
            </a:prstGeom>
          </p:spPr>
        </p:pic>
        <p:pic>
          <p:nvPicPr>
            <p:cNvPr id="24" name="Grafik 23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A5158814-367F-611A-4AB4-21668141878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005" y="890860"/>
              <a:ext cx="403357" cy="320164"/>
            </a:xfrm>
            <a:prstGeom prst="rect">
              <a:avLst/>
            </a:prstGeom>
          </p:spPr>
        </p:pic>
        <p:pic>
          <p:nvPicPr>
            <p:cNvPr id="29" name="Grafik 28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3A3D5136-2D64-B422-BA22-CB09A66CB8C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70791" y="871554"/>
              <a:ext cx="403357" cy="320164"/>
            </a:xfrm>
            <a:prstGeom prst="rect">
              <a:avLst/>
            </a:prstGeom>
          </p:spPr>
        </p:pic>
      </p:grpSp>
      <p:pic>
        <p:nvPicPr>
          <p:cNvPr id="30" name="Grafik 29">
            <a:extLst>
              <a:ext uri="{FF2B5EF4-FFF2-40B4-BE49-F238E27FC236}">
                <a16:creationId xmlns:a16="http://schemas.microsoft.com/office/drawing/2014/main" id="{93DD0DE8-8231-3F8B-A9D2-19AC6344F4C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89158" y="3536351"/>
            <a:ext cx="377985" cy="402371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6E3049D4-E8EC-3D43-BB33-D9B1CFA2EE1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3531" y="3536351"/>
            <a:ext cx="377985" cy="402371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2B6A7C9D-9E9C-954D-3633-624B74621D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77588" y="3012387"/>
            <a:ext cx="1188823" cy="170703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80A50CF-FEBC-7556-2C72-3357472A1F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29964" y="3007025"/>
            <a:ext cx="1188823" cy="170703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3F50862F-D838-7BBB-B799-C06DE655A67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0497" y="3545972"/>
            <a:ext cx="377985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38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FFC578AC-8AC1-4FBD-924E-739BC8A65DD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87048694"/>
              </p:ext>
            </p:ext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47" imgH="348" progId="TCLayout.ActiveDocument.1">
                  <p:embed/>
                </p:oleObj>
              </mc:Choice>
              <mc:Fallback>
                <p:oleObj name="think-cell Folie" r:id="rId3" imgW="347" imgH="348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FFC578AC-8AC1-4FBD-924E-739BC8A65D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" name="Gruppieren 45">
            <a:extLst>
              <a:ext uri="{FF2B5EF4-FFF2-40B4-BE49-F238E27FC236}">
                <a16:creationId xmlns:a16="http://schemas.microsoft.com/office/drawing/2014/main" id="{3308953A-C76A-B21A-783C-0F53AEB519E8}"/>
              </a:ext>
            </a:extLst>
          </p:cNvPr>
          <p:cNvGrpSpPr/>
          <p:nvPr/>
        </p:nvGrpSpPr>
        <p:grpSpPr>
          <a:xfrm>
            <a:off x="702225" y="765250"/>
            <a:ext cx="1178364" cy="169735"/>
            <a:chOff x="1388013" y="1310633"/>
            <a:chExt cx="2356728" cy="339470"/>
          </a:xfrm>
        </p:grpSpPr>
        <p:pic>
          <p:nvPicPr>
            <p:cNvPr id="34" name="Grafik 33" descr="Ein Bild, das Grafiken, Kreis, Design enthält.&#10;&#10;Automatisch generierte Beschreibung">
              <a:extLst>
                <a:ext uri="{FF2B5EF4-FFF2-40B4-BE49-F238E27FC236}">
                  <a16:creationId xmlns:a16="http://schemas.microsoft.com/office/drawing/2014/main" id="{B4D84821-9A6A-387A-AFA4-339466BCDFF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1384" y="1317902"/>
              <a:ext cx="403357" cy="320164"/>
            </a:xfrm>
            <a:prstGeom prst="rect">
              <a:avLst/>
            </a:prstGeom>
          </p:spPr>
        </p:pic>
        <p:pic>
          <p:nvPicPr>
            <p:cNvPr id="35" name="Grafik 34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8E597616-BED9-14B1-398E-425427ABBB5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4905" y="1310633"/>
              <a:ext cx="403357" cy="320164"/>
            </a:xfrm>
            <a:prstGeom prst="rect">
              <a:avLst/>
            </a:prstGeom>
          </p:spPr>
        </p:pic>
        <p:pic>
          <p:nvPicPr>
            <p:cNvPr id="36" name="Grafik 35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CF4EE271-F7DD-2AF9-25B8-F500D160A0B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67236" y="1317902"/>
              <a:ext cx="403357" cy="320164"/>
            </a:xfrm>
            <a:prstGeom prst="rect">
              <a:avLst/>
            </a:prstGeom>
          </p:spPr>
        </p:pic>
        <p:pic>
          <p:nvPicPr>
            <p:cNvPr id="38" name="Grafik 37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CC690119-A8B1-E8DA-6861-D2FD198FCC3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9566" y="1317902"/>
              <a:ext cx="403357" cy="320164"/>
            </a:xfrm>
            <a:prstGeom prst="rect">
              <a:avLst/>
            </a:prstGeom>
          </p:spPr>
        </p:pic>
        <p:pic>
          <p:nvPicPr>
            <p:cNvPr id="39" name="Grafik 38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DC9BD142-E5CE-FBBA-40B2-E548B67B67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8013" y="1329939"/>
              <a:ext cx="403357" cy="320164"/>
            </a:xfrm>
            <a:prstGeom prst="rect">
              <a:avLst/>
            </a:prstGeom>
          </p:spPr>
        </p:pic>
      </p:grpSp>
      <p:grpSp>
        <p:nvGrpSpPr>
          <p:cNvPr id="61" name="Gruppieren 60">
            <a:extLst>
              <a:ext uri="{FF2B5EF4-FFF2-40B4-BE49-F238E27FC236}">
                <a16:creationId xmlns:a16="http://schemas.microsoft.com/office/drawing/2014/main" id="{6EC94FF0-81AB-310D-42A9-EE7E077EF39C}"/>
              </a:ext>
            </a:extLst>
          </p:cNvPr>
          <p:cNvGrpSpPr/>
          <p:nvPr/>
        </p:nvGrpSpPr>
        <p:grpSpPr>
          <a:xfrm>
            <a:off x="703427" y="1093878"/>
            <a:ext cx="1178364" cy="166101"/>
            <a:chOff x="1406854" y="2187755"/>
            <a:chExt cx="2356728" cy="332201"/>
          </a:xfrm>
        </p:grpSpPr>
        <p:pic>
          <p:nvPicPr>
            <p:cNvPr id="40" name="Grafik 39" descr="Ein Bild, das Grafiken, Kreis, Design enthält.&#10;&#10;Automatisch generierte Beschreibung">
              <a:extLst>
                <a:ext uri="{FF2B5EF4-FFF2-40B4-BE49-F238E27FC236}">
                  <a16:creationId xmlns:a16="http://schemas.microsoft.com/office/drawing/2014/main" id="{739731E3-FF8E-C294-A9E9-20AA89F3F11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0225" y="2187755"/>
              <a:ext cx="403357" cy="320164"/>
            </a:xfrm>
            <a:prstGeom prst="rect">
              <a:avLst/>
            </a:prstGeom>
          </p:spPr>
        </p:pic>
        <p:pic>
          <p:nvPicPr>
            <p:cNvPr id="42" name="Grafik 41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26ECB309-FD46-19A4-3B21-E985F2D09F4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86077" y="2187755"/>
              <a:ext cx="403357" cy="320164"/>
            </a:xfrm>
            <a:prstGeom prst="rect">
              <a:avLst/>
            </a:prstGeom>
          </p:spPr>
        </p:pic>
        <p:pic>
          <p:nvPicPr>
            <p:cNvPr id="43" name="Grafik 42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9D662EF8-22E4-A964-6480-F0646D3664A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8407" y="2187755"/>
              <a:ext cx="403357" cy="320164"/>
            </a:xfrm>
            <a:prstGeom prst="rect">
              <a:avLst/>
            </a:prstGeom>
          </p:spPr>
        </p:pic>
        <p:pic>
          <p:nvPicPr>
            <p:cNvPr id="44" name="Grafik 43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5B9FBC80-8CFD-3E67-06D4-9CFF63641CF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854" y="2199792"/>
              <a:ext cx="403357" cy="320164"/>
            </a:xfrm>
            <a:prstGeom prst="rect">
              <a:avLst/>
            </a:prstGeom>
          </p:spPr>
        </p:pic>
        <p:pic>
          <p:nvPicPr>
            <p:cNvPr id="45" name="Grafik 44" descr="Ein Bild, das Grafiken, Kreis, Design enthält.&#10;&#10;Automatisch generierte Beschreibung">
              <a:extLst>
                <a:ext uri="{FF2B5EF4-FFF2-40B4-BE49-F238E27FC236}">
                  <a16:creationId xmlns:a16="http://schemas.microsoft.com/office/drawing/2014/main" id="{2B4AF17F-0823-41E8-5D0C-095F6D922CC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2555" y="2199792"/>
              <a:ext cx="403357" cy="320164"/>
            </a:xfrm>
            <a:prstGeom prst="rect">
              <a:avLst/>
            </a:prstGeom>
          </p:spPr>
        </p:pic>
      </p:grpSp>
      <p:grpSp>
        <p:nvGrpSpPr>
          <p:cNvPr id="58" name="Gruppieren 57">
            <a:extLst>
              <a:ext uri="{FF2B5EF4-FFF2-40B4-BE49-F238E27FC236}">
                <a16:creationId xmlns:a16="http://schemas.microsoft.com/office/drawing/2014/main" id="{D3F2064A-1BC5-CF06-1D0D-C29DD677DF80}"/>
              </a:ext>
            </a:extLst>
          </p:cNvPr>
          <p:cNvGrpSpPr/>
          <p:nvPr/>
        </p:nvGrpSpPr>
        <p:grpSpPr>
          <a:xfrm>
            <a:off x="708710" y="1439071"/>
            <a:ext cx="1178364" cy="166101"/>
            <a:chOff x="1415479" y="3045571"/>
            <a:chExt cx="2356728" cy="332201"/>
          </a:xfrm>
        </p:grpSpPr>
        <p:pic>
          <p:nvPicPr>
            <p:cNvPr id="47" name="Grafik 46" descr="Ein Bild, das Grafiken, Kreis, Design enthält.&#10;&#10;Automatisch generierte Beschreibung">
              <a:extLst>
                <a:ext uri="{FF2B5EF4-FFF2-40B4-BE49-F238E27FC236}">
                  <a16:creationId xmlns:a16="http://schemas.microsoft.com/office/drawing/2014/main" id="{D3C928A1-7113-1893-A7BB-03A586189A9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68850" y="3045571"/>
              <a:ext cx="403357" cy="320164"/>
            </a:xfrm>
            <a:prstGeom prst="rect">
              <a:avLst/>
            </a:prstGeom>
          </p:spPr>
        </p:pic>
        <p:pic>
          <p:nvPicPr>
            <p:cNvPr id="49" name="Grafik 48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725EAF1E-644E-A9F2-58A5-CB00CBE8353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7032" y="3045571"/>
              <a:ext cx="403357" cy="320164"/>
            </a:xfrm>
            <a:prstGeom prst="rect">
              <a:avLst/>
            </a:prstGeom>
          </p:spPr>
        </p:pic>
        <p:pic>
          <p:nvPicPr>
            <p:cNvPr id="50" name="Grafik 49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5E34B180-C7EF-458A-BD50-D884FC4C3E7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5479" y="3057608"/>
              <a:ext cx="403357" cy="320164"/>
            </a:xfrm>
            <a:prstGeom prst="rect">
              <a:avLst/>
            </a:prstGeom>
          </p:spPr>
        </p:pic>
        <p:pic>
          <p:nvPicPr>
            <p:cNvPr id="51" name="Grafik 50" descr="Ein Bild, das Grafiken, Kreis, Design enthält.&#10;&#10;Automatisch generierte Beschreibung">
              <a:extLst>
                <a:ext uri="{FF2B5EF4-FFF2-40B4-BE49-F238E27FC236}">
                  <a16:creationId xmlns:a16="http://schemas.microsoft.com/office/drawing/2014/main" id="{985D0F76-4600-61C4-526E-B3F9797AEC0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1180" y="3057608"/>
              <a:ext cx="403357" cy="320164"/>
            </a:xfrm>
            <a:prstGeom prst="rect">
              <a:avLst/>
            </a:prstGeom>
          </p:spPr>
        </p:pic>
        <p:pic>
          <p:nvPicPr>
            <p:cNvPr id="52" name="Grafik 51" descr="Ein Bild, das Grafiken, Kreis, Design enthält.&#10;&#10;Automatisch generierte Beschreibung">
              <a:extLst>
                <a:ext uri="{FF2B5EF4-FFF2-40B4-BE49-F238E27FC236}">
                  <a16:creationId xmlns:a16="http://schemas.microsoft.com/office/drawing/2014/main" id="{261CD719-566B-6DD6-D267-CD8708773F6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4106" y="3045571"/>
              <a:ext cx="403357" cy="320164"/>
            </a:xfrm>
            <a:prstGeom prst="rect">
              <a:avLst/>
            </a:prstGeom>
          </p:spPr>
        </p:pic>
      </p:grp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135D7BFF-82F4-386B-6A22-EB3E1B5B34F1}"/>
              </a:ext>
            </a:extLst>
          </p:cNvPr>
          <p:cNvGrpSpPr/>
          <p:nvPr/>
        </p:nvGrpSpPr>
        <p:grpSpPr>
          <a:xfrm>
            <a:off x="708710" y="1778861"/>
            <a:ext cx="1178364" cy="166101"/>
            <a:chOff x="1476209" y="3743305"/>
            <a:chExt cx="2356728" cy="332201"/>
          </a:xfrm>
        </p:grpSpPr>
        <p:pic>
          <p:nvPicPr>
            <p:cNvPr id="53" name="Grafik 52" descr="Ein Bild, das Grafiken, Kreis, Design enthält.&#10;&#10;Automatisch generierte Beschreibung">
              <a:extLst>
                <a:ext uri="{FF2B5EF4-FFF2-40B4-BE49-F238E27FC236}">
                  <a16:creationId xmlns:a16="http://schemas.microsoft.com/office/drawing/2014/main" id="{FB8FDD63-ECCA-C40C-FC70-C11E6A16BE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9580" y="3743305"/>
              <a:ext cx="403357" cy="320164"/>
            </a:xfrm>
            <a:prstGeom prst="rect">
              <a:avLst/>
            </a:prstGeom>
          </p:spPr>
        </p:pic>
        <p:pic>
          <p:nvPicPr>
            <p:cNvPr id="55" name="Grafik 54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8FECAF22-9AEA-19FF-68AB-0618C1B23C7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6209" y="3755342"/>
              <a:ext cx="403357" cy="320164"/>
            </a:xfrm>
            <a:prstGeom prst="rect">
              <a:avLst/>
            </a:prstGeom>
          </p:spPr>
        </p:pic>
        <p:pic>
          <p:nvPicPr>
            <p:cNvPr id="56" name="Grafik 55" descr="Ein Bild, das Grafiken, Kreis, Design enthält.&#10;&#10;Automatisch generierte Beschreibung">
              <a:extLst>
                <a:ext uri="{FF2B5EF4-FFF2-40B4-BE49-F238E27FC236}">
                  <a16:creationId xmlns:a16="http://schemas.microsoft.com/office/drawing/2014/main" id="{D7721451-CE10-B236-0651-FDD6E736B8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41910" y="3755342"/>
              <a:ext cx="403357" cy="320164"/>
            </a:xfrm>
            <a:prstGeom prst="rect">
              <a:avLst/>
            </a:prstGeom>
          </p:spPr>
        </p:pic>
        <p:pic>
          <p:nvPicPr>
            <p:cNvPr id="57" name="Grafik 56" descr="Ein Bild, das Grafiken, Kreis, Design enthält.&#10;&#10;Automatisch generierte Beschreibung">
              <a:extLst>
                <a:ext uri="{FF2B5EF4-FFF2-40B4-BE49-F238E27FC236}">
                  <a16:creationId xmlns:a16="http://schemas.microsoft.com/office/drawing/2014/main" id="{5DCEBBCB-1FF4-7E02-0ECE-F500ED5A8AC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4836" y="3743305"/>
              <a:ext cx="403357" cy="320164"/>
            </a:xfrm>
            <a:prstGeom prst="rect">
              <a:avLst/>
            </a:prstGeom>
          </p:spPr>
        </p:pic>
        <p:pic>
          <p:nvPicPr>
            <p:cNvPr id="59" name="Grafik 58" descr="Ein Bild, das Grafiken, Kreis, Design enthält.&#10;&#10;Automatisch generierte Beschreibung">
              <a:extLst>
                <a:ext uri="{FF2B5EF4-FFF2-40B4-BE49-F238E27FC236}">
                  <a16:creationId xmlns:a16="http://schemas.microsoft.com/office/drawing/2014/main" id="{33BCAAD0-FF73-6DF6-298C-DB07C28FA3B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3283" y="3755342"/>
              <a:ext cx="403357" cy="320164"/>
            </a:xfrm>
            <a:prstGeom prst="rect">
              <a:avLst/>
            </a:prstGeom>
          </p:spPr>
        </p:pic>
      </p:grpSp>
      <p:sp>
        <p:nvSpPr>
          <p:cNvPr id="65" name="Ellipse 64">
            <a:extLst>
              <a:ext uri="{FF2B5EF4-FFF2-40B4-BE49-F238E27FC236}">
                <a16:creationId xmlns:a16="http://schemas.microsoft.com/office/drawing/2014/main" id="{17090DC9-D23D-E05C-FDF4-3EF8C89983CC}"/>
              </a:ext>
            </a:extLst>
          </p:cNvPr>
          <p:cNvSpPr/>
          <p:nvPr/>
        </p:nvSpPr>
        <p:spPr>
          <a:xfrm>
            <a:off x="746895" y="2468440"/>
            <a:ext cx="206621" cy="206621"/>
          </a:xfrm>
          <a:prstGeom prst="ellipse">
            <a:avLst/>
          </a:pr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450"/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4AB2A8C5-9F9E-1083-CDE2-07789883FA59}"/>
              </a:ext>
            </a:extLst>
          </p:cNvPr>
          <p:cNvGrpSpPr/>
          <p:nvPr/>
        </p:nvGrpSpPr>
        <p:grpSpPr>
          <a:xfrm>
            <a:off x="1143852" y="2420551"/>
            <a:ext cx="264989" cy="323165"/>
            <a:chOff x="1143852" y="2420551"/>
            <a:chExt cx="264989" cy="323165"/>
          </a:xfrm>
        </p:grpSpPr>
        <p:sp>
          <p:nvSpPr>
            <p:cNvPr id="66" name="Ellipse 65">
              <a:extLst>
                <a:ext uri="{FF2B5EF4-FFF2-40B4-BE49-F238E27FC236}">
                  <a16:creationId xmlns:a16="http://schemas.microsoft.com/office/drawing/2014/main" id="{1266D555-7CAA-E4FF-DE66-5E9965622738}"/>
                </a:ext>
              </a:extLst>
            </p:cNvPr>
            <p:cNvSpPr/>
            <p:nvPr/>
          </p:nvSpPr>
          <p:spPr>
            <a:xfrm>
              <a:off x="1188097" y="2468440"/>
              <a:ext cx="206621" cy="206621"/>
            </a:xfrm>
            <a:prstGeom prst="ellipse">
              <a:avLst/>
            </a:prstGeom>
            <a:solidFill>
              <a:srgbClr val="FF66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450"/>
            </a:p>
          </p:txBody>
        </p:sp>
        <p:sp>
          <p:nvSpPr>
            <p:cNvPr id="67" name="Textfeld 66">
              <a:extLst>
                <a:ext uri="{FF2B5EF4-FFF2-40B4-BE49-F238E27FC236}">
                  <a16:creationId xmlns:a16="http://schemas.microsoft.com/office/drawing/2014/main" id="{1BB1EE67-6D39-ECD1-43A3-4A3D89A31C27}"/>
                </a:ext>
              </a:extLst>
            </p:cNvPr>
            <p:cNvSpPr txBox="1"/>
            <p:nvPr/>
          </p:nvSpPr>
          <p:spPr>
            <a:xfrm>
              <a:off x="1143852" y="2420551"/>
              <a:ext cx="26498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1500">
                  <a:solidFill>
                    <a:schemeClr val="bg1"/>
                  </a:solidFill>
                  <a:sym typeface="Wingdings" panose="05000000000000000000" pitchFamily="2" charset="2"/>
                </a:rPr>
                <a:t></a:t>
              </a: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593C71B-F88C-EFF5-BEFA-C542FAAFA16B}"/>
              </a:ext>
            </a:extLst>
          </p:cNvPr>
          <p:cNvGrpSpPr/>
          <p:nvPr/>
        </p:nvGrpSpPr>
        <p:grpSpPr>
          <a:xfrm>
            <a:off x="701503" y="435777"/>
            <a:ext cx="1185572" cy="169735"/>
            <a:chOff x="1403005" y="871554"/>
            <a:chExt cx="2371143" cy="339470"/>
          </a:xfrm>
        </p:grpSpPr>
        <p:pic>
          <p:nvPicPr>
            <p:cNvPr id="5" name="Grafik 4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0026E743-41AD-B63B-863E-411A45F24B5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9897" y="871554"/>
              <a:ext cx="403357" cy="320164"/>
            </a:xfrm>
            <a:prstGeom prst="rect">
              <a:avLst/>
            </a:prstGeom>
          </p:spPr>
        </p:pic>
        <p:pic>
          <p:nvPicPr>
            <p:cNvPr id="6" name="Grafik 5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0B0E8FA6-7B50-5A54-D1F5-84DBF654741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82228" y="878823"/>
              <a:ext cx="403357" cy="320164"/>
            </a:xfrm>
            <a:prstGeom prst="rect">
              <a:avLst/>
            </a:prstGeom>
          </p:spPr>
        </p:pic>
        <p:pic>
          <p:nvPicPr>
            <p:cNvPr id="7" name="Grafik 6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2BB52408-0154-F5E3-0F1C-A2F71B7EB82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4558" y="878823"/>
              <a:ext cx="403357" cy="320164"/>
            </a:xfrm>
            <a:prstGeom prst="rect">
              <a:avLst/>
            </a:prstGeom>
          </p:spPr>
        </p:pic>
        <p:pic>
          <p:nvPicPr>
            <p:cNvPr id="8" name="Grafik 7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67421AA9-447D-F107-9E2F-1B61C9D64EF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005" y="890860"/>
              <a:ext cx="403357" cy="320164"/>
            </a:xfrm>
            <a:prstGeom prst="rect">
              <a:avLst/>
            </a:prstGeom>
          </p:spPr>
        </p:pic>
        <p:pic>
          <p:nvPicPr>
            <p:cNvPr id="9" name="Grafik 8" descr="Ein Bild, das Grafiken, orange enthält.&#10;&#10;Automatisch generierte Beschreibung">
              <a:extLst>
                <a:ext uri="{FF2B5EF4-FFF2-40B4-BE49-F238E27FC236}">
                  <a16:creationId xmlns:a16="http://schemas.microsoft.com/office/drawing/2014/main" id="{3C024423-335A-6785-04DC-FBF1637F9C5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70791" y="871554"/>
              <a:ext cx="403357" cy="3201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151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FFC578AC-8AC1-4FBD-924E-739BC8A65DD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47" imgH="348" progId="TCLayout.ActiveDocument.1">
                  <p:embed/>
                </p:oleObj>
              </mc:Choice>
              <mc:Fallback>
                <p:oleObj name="think-cell Folie" r:id="rId3" imgW="347" imgH="348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FFC578AC-8AC1-4FBD-924E-739BC8A65D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Grafik 17">
            <a:extLst>
              <a:ext uri="{FF2B5EF4-FFF2-40B4-BE49-F238E27FC236}">
                <a16:creationId xmlns:a16="http://schemas.microsoft.com/office/drawing/2014/main" id="{1ADA7618-F31C-720F-6839-C8E7AF17C3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1892" y="260350"/>
            <a:ext cx="4404789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341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85A83B897F22E438737A2598CF36CA9" ma:contentTypeVersion="16" ma:contentTypeDescription="Ein neues Dokument erstellen." ma:contentTypeScope="" ma:versionID="b17395bfc5daa0cb7ce5b3c63c7ea23d">
  <xsd:schema xmlns:xsd="http://www.w3.org/2001/XMLSchema" xmlns:xs="http://www.w3.org/2001/XMLSchema" xmlns:p="http://schemas.microsoft.com/office/2006/metadata/properties" xmlns:ns2="481a7fa0-6c6b-4dc2-9428-3fc9e40f2e29" xmlns:ns3="245edf04-81c6-4a7a-93d8-c1ccd6c9003b" targetNamespace="http://schemas.microsoft.com/office/2006/metadata/properties" ma:root="true" ma:fieldsID="d36ae422ccb6fd6e663b7e198b1ae887" ns2:_="" ns3:_="">
    <xsd:import namespace="481a7fa0-6c6b-4dc2-9428-3fc9e40f2e29"/>
    <xsd:import namespace="245edf04-81c6-4a7a-93d8-c1ccd6c900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roasti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1a7fa0-6c6b-4dc2-9428-3fc9e40f2e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e346e7db-a292-4863-a434-38aa85db71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roastis" ma:index="21" nillable="true" ma:displayName="roastis" ma:format="Dropdown" ma:internalName="roastis">
      <xsd:simpleType>
        <xsd:restriction base="dms:Text">
          <xsd:maxLength value="255"/>
        </xsd:restriction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5edf04-81c6-4a7a-93d8-c1ccd6c9003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iespalte &quot;Alle abfangen&quot;" ma:hidden="true" ma:list="{491be096-452a-48d1-80ce-564c37ce675a}" ma:internalName="TaxCatchAll" ma:showField="CatchAllData" ma:web="245edf04-81c6-4a7a-93d8-c1ccd6c900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5edf04-81c6-4a7a-93d8-c1ccd6c9003b" xsi:nil="true"/>
    <lcf76f155ced4ddcb4097134ff3c332f xmlns="481a7fa0-6c6b-4dc2-9428-3fc9e40f2e29">
      <Terms xmlns="http://schemas.microsoft.com/office/infopath/2007/PartnerControls"/>
    </lcf76f155ced4ddcb4097134ff3c332f>
    <roastis xmlns="481a7fa0-6c6b-4dc2-9428-3fc9e40f2e2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F722C1-B471-44ED-B8E1-328B8DF29C49}">
  <ds:schemaRefs>
    <ds:schemaRef ds:uri="245edf04-81c6-4a7a-93d8-c1ccd6c9003b"/>
    <ds:schemaRef ds:uri="481a7fa0-6c6b-4dc2-9428-3fc9e40f2e2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D15CCD7-8B86-45C2-816C-4186086449DB}">
  <ds:schemaRefs>
    <ds:schemaRef ds:uri="245edf04-81c6-4a7a-93d8-c1ccd6c9003b"/>
    <ds:schemaRef ds:uri="481a7fa0-6c6b-4dc2-9428-3fc9e40f2e2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4F45AD1-1632-46A3-9A51-D287466BD3F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bad0d50-9cbb-471c-bae7-38b20ec0f1f9}" enabled="1" method="Standard" siteId="{35aa8c5b-ac0a-4b15-9788-ff6dfa22901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163</Words>
  <Application>Microsoft Office PowerPoint</Application>
  <PresentationFormat>Bildschirmpräsentation (16:9)</PresentationFormat>
  <Paragraphs>93</Paragraphs>
  <Slides>3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2" baseType="lpstr">
      <vt:lpstr>Arial</vt:lpstr>
      <vt:lpstr>Calibri</vt:lpstr>
      <vt:lpstr>Calibri Light</vt:lpstr>
      <vt:lpstr>Helvetica Now Display</vt:lpstr>
      <vt:lpstr>Helvetica Now Display XBold</vt:lpstr>
      <vt:lpstr>Market Web</vt:lpstr>
      <vt:lpstr>Wingdings</vt:lpstr>
      <vt:lpstr>Office</vt:lpstr>
      <vt:lpstr>think-cell Folie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Kovacs, Izabella-GMZ</dc:creator>
  <cp:lastModifiedBy>Amstein&amp;Walthert MR PR</cp:lastModifiedBy>
  <cp:revision>3</cp:revision>
  <cp:lastPrinted>2025-04-01T12:17:53Z</cp:lastPrinted>
  <dcterms:created xsi:type="dcterms:W3CDTF">2022-12-28T14:45:16Z</dcterms:created>
  <dcterms:modified xsi:type="dcterms:W3CDTF">2026-01-13T14:42:55Z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0x010100685A83B897F22E438737A2598CF36CA9</vt:lpwstr>
  </property>
</Properties>
</file>